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840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7" r:id="rId5"/>
    <p:sldId id="284" r:id="rId6"/>
    <p:sldId id="258" r:id="rId7"/>
    <p:sldId id="259" r:id="rId8"/>
    <p:sldId id="271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2" r:id="rId17"/>
    <p:sldId id="273" r:id="rId18"/>
    <p:sldId id="279" r:id="rId19"/>
    <p:sldId id="274" r:id="rId20"/>
    <p:sldId id="275" r:id="rId21"/>
    <p:sldId id="276" r:id="rId22"/>
    <p:sldId id="277" r:id="rId23"/>
    <p:sldId id="280" r:id="rId24"/>
    <p:sldId id="281" r:id="rId25"/>
    <p:sldId id="278" r:id="rId26"/>
    <p:sldId id="282" r:id="rId27"/>
    <p:sldId id="285" r:id="rId28"/>
    <p:sldId id="286" r:id="rId29"/>
    <p:sldId id="283" r:id="rId30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2144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434" cy="340390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9587" y="0"/>
            <a:ext cx="4307432" cy="340390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r">
              <a:defRPr sz="1200"/>
            </a:lvl1pPr>
          </a:lstStyle>
          <a:p>
            <a:fld id="{B7D417A3-5A20-4CF5-93A7-6A1B594FF103}" type="datetimeFigureOut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464137"/>
            <a:ext cx="4307434" cy="340390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9587" y="6464137"/>
            <a:ext cx="4307432" cy="340390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r">
              <a:defRPr sz="1200"/>
            </a:lvl1pPr>
          </a:lstStyle>
          <a:p>
            <a:fld id="{536591DD-A4CB-474E-9059-13B36AD79C0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047" cy="340281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7" cy="340281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r">
              <a:defRPr sz="1200"/>
            </a:lvl1pPr>
          </a:lstStyle>
          <a:p>
            <a:fld id="{EE21E9F3-32DC-4E69-B77E-C25EB4B4638B}" type="datetimeFigureOut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9" tIns="45734" rIns="91469" bIns="4573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3935" y="3232667"/>
            <a:ext cx="7951470" cy="3062526"/>
          </a:xfrm>
          <a:prstGeom prst="rect">
            <a:avLst/>
          </a:prstGeom>
        </p:spPr>
        <p:txBody>
          <a:bodyPr vert="horz" lIns="91469" tIns="45734" rIns="91469" bIns="4573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464153"/>
            <a:ext cx="4307047" cy="340281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993" y="6464153"/>
            <a:ext cx="4307047" cy="340281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r">
              <a:defRPr sz="1200"/>
            </a:lvl1pPr>
          </a:lstStyle>
          <a:p>
            <a:fld id="{A45461ED-3FEE-4883-ADF2-235E2BE0E6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61ED-3FEE-4883-ADF2-235E2BE0E65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85CC-EF38-4511-B554-BBB8078BE156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1EC9-2A6C-402B-AB39-A241BCBF1292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E205-65DC-465C-A4C5-13DF29E25986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EC71-97BA-4AC2-A6C5-CDF4A55CCF47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6501-84C6-42CB-9BC3-6FD86F0D2E39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499D-8321-4458-A5E9-72AD4D3AF886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79CE-BEDB-4A4D-8A40-569E455F8154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AD23-2320-49D0-89CD-42D14E76E72E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BE5A-5235-4D31-85D7-5B912EE165E3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DF6E-3243-4686-8A00-0423A704F8AC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CD3B-3628-4C41-A937-7C01F13DA5F2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A468-68A8-41D6-8AEE-65A5C42BFD6F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6771-DAB2-4E3F-A420-F102F6BE2EF1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8CEE-F7C3-4810-9763-A3FF78438F68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101C-27F0-43D0-ADBE-AA1F767977F7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>
                <a:latin typeface="Century Gothic" pitchFamily="34" charset="0"/>
                <a:ea typeface="+mn-ea"/>
              </a:defRPr>
            </a:lvl1pPr>
          </a:lstStyle>
          <a:p>
            <a:fld id="{BF8156E5-B307-4A4C-AF31-BB70028EB883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42" name="Rectangle 18" descr="横線 (反転)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pattFill prst="narHorz">
            <a:fgClr>
              <a:srgbClr val="6699FF"/>
            </a:fgClr>
            <a:bgClr>
              <a:srgbClr val="DDDDDD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altLang="ja-JP" sz="1200" b="1">
              <a:solidFill>
                <a:schemeClr val="bg1"/>
              </a:solidFill>
              <a:latin typeface="Century Gothic" pitchFamily="34" charset="0"/>
              <a:ea typeface="SimHei" pitchFamily="2" charset="-122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E838EF3-C964-47ED-AC95-22A57DC0AA6B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77863" y="1905000"/>
            <a:ext cx="195262" cy="1952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77863" y="2141538"/>
            <a:ext cx="195262" cy="19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914400" y="1905000"/>
            <a:ext cx="195263" cy="1952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 rot="10800000">
            <a:off x="8259763" y="2862263"/>
            <a:ext cx="195262" cy="19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 rot="10800000">
            <a:off x="8259763" y="2625725"/>
            <a:ext cx="195262" cy="1952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 rot="10800000">
            <a:off x="8023225" y="2862263"/>
            <a:ext cx="195263" cy="19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スライド番号プレースホルダ 5"/>
          <p:cNvSpPr txBox="1">
            <a:spLocks/>
          </p:cNvSpPr>
          <p:nvPr userDrawn="1"/>
        </p:nvSpPr>
        <p:spPr bwMode="auto">
          <a:xfrm>
            <a:off x="7315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61D32-23BC-492C-A9F2-FDA476509B83}" type="slidenum">
              <a: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UI Gothic" pitchFamily="50" charset="-128"/>
                <a:ea typeface="MS UI Gothic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S UI Gothic" pitchFamily="50" charset="-128"/>
              <a:ea typeface="MS UI Gothic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099899F-1F14-4BDB-9E8B-D010FFA1E2EF}" type="datetime1">
              <a:rPr kumimoji="1" lang="ja-JP" altLang="en-US" smtClean="0"/>
              <a:pPr/>
              <a:t>2010/5/27</a:t>
            </a:fld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CEA7F7-208F-4CA2-8CF7-7A9676686031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AB778D0-1ECB-44A4-AB1E-262E9ED5EE5E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25F5F9-EF43-4F15-8F16-6D923C7DF63E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27A0D1B-7571-47A8-8F19-44510996313E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37834EB-60DA-4CF7-93FF-1BA5B6188107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2015-D4F4-4EE5-A02C-F3A6ACAA8E47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549E73F-3132-41F3-957F-393404D0C6EB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44E0862-40D9-40F1-8AD8-404E99FB88A3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840F200-E12B-4C5A-BDE8-DE83BCB66690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C2B472E-5B4B-4A1C-8F6B-0F4EEAA7CEFE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D32-23BC-492C-A9F2-FDA476509B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9D7D-59C2-4308-9FE4-088A9F7EA010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DFA6-D9E8-4A78-9D38-BBEFA71E51DF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B717-84A8-40DB-A254-1D21C561C5E2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F058-6B16-4CEA-88DA-3768CB6A4250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3385-F66B-4887-AD3B-F7559D9CDED3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910F-548F-435E-BA35-08559F6D3F38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0180-5255-401E-93F8-4CE480A6EC20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DA69-1ED8-48D4-8B29-FA0458D945E2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BC27-0791-424B-AACE-5226875172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latin typeface="MS UI Gothic" pitchFamily="50" charset="-128"/>
                <a:ea typeface="MS UI Gothic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8447" name="Rectangle 15" descr="横線 (反転)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pattFill prst="narHorz">
            <a:fgClr>
              <a:srgbClr val="6699FF"/>
            </a:fgClr>
            <a:bgClr>
              <a:srgbClr val="DDDDDD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altLang="ja-JP" sz="1200" b="1">
              <a:solidFill>
                <a:schemeClr val="bg1"/>
              </a:solidFill>
              <a:latin typeface="Century Gothic" pitchFamily="34" charset="0"/>
              <a:ea typeface="SimHei" pitchFamily="2" charset="-122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0" y="504825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7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1">
                <a:solidFill>
                  <a:schemeClr val="bg1"/>
                </a:solidFill>
                <a:latin typeface="MS UI Gothic" pitchFamily="50" charset="-128"/>
                <a:ea typeface="MS UI Gothic" pitchFamily="50" charset="-128"/>
              </a:defRPr>
            </a:lvl1pPr>
          </a:lstStyle>
          <a:p>
            <a:fld id="{784BB03F-9824-4B19-B76B-CB4168B74066}" type="datetime1">
              <a:rPr kumimoji="1" lang="ja-JP" altLang="en-US" smtClean="0"/>
              <a:pPr/>
              <a:t>2010/5/27</a:t>
            </a:fld>
            <a:endParaRPr kumimoji="1" lang="ja-JP" alt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chemeClr val="bg1"/>
                </a:solidFill>
                <a:latin typeface="MS UI Gothic" pitchFamily="50" charset="-128"/>
                <a:ea typeface="MS UI Gothic" pitchFamily="50" charset="-128"/>
              </a:defRPr>
            </a:lvl1pPr>
          </a:lstStyle>
          <a:p>
            <a:fld id="{DC6C6FA8-F69A-45F9-85B0-34F193FDC58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8575" y="39688"/>
            <a:ext cx="195263" cy="19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8575" y="276225"/>
            <a:ext cx="195263" cy="19526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65113" y="39688"/>
            <a:ext cx="195262" cy="19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梅ゴシックC4" pitchFamily="1" charset="-128"/>
                <a:ea typeface="梅ゴシックC4" pitchFamily="1" charset="-128"/>
              </a:rPr>
              <a:t>2010 /  5 / 26</a:t>
            </a:r>
          </a:p>
          <a:p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梅ゴシックC4" pitchFamily="1" charset="-128"/>
                <a:ea typeface="梅ゴシックC4" pitchFamily="1" charset="-128"/>
              </a:rPr>
              <a:t>Chibits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梅ゴシックC4" pitchFamily="1" charset="-128"/>
              <a:ea typeface="梅ゴシックC4" pitchFamily="1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自作</a:t>
            </a:r>
            <a:r>
              <a:rPr lang="en-US" altLang="ja-JP" b="1" dirty="0" smtClean="0"/>
              <a:t>PC</a:t>
            </a:r>
            <a:r>
              <a:rPr lang="ja-JP" altLang="en-US" b="1" dirty="0" smtClean="0"/>
              <a:t>講習　第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回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sz="3600" dirty="0"/>
              <a:t>～</a:t>
            </a:r>
            <a:r>
              <a:rPr lang="ja-JP" altLang="en-US" sz="3600" dirty="0" smtClean="0"/>
              <a:t>概要，</a:t>
            </a:r>
            <a:r>
              <a:rPr lang="en-US" altLang="ja-JP" sz="3600" dirty="0" smtClean="0"/>
              <a:t>CPU</a:t>
            </a:r>
            <a:r>
              <a:rPr lang="ja-JP" altLang="en-US" sz="3600" dirty="0" smtClean="0"/>
              <a:t>～</a:t>
            </a:r>
            <a:endParaRPr kumimoji="1" lang="ja-JP" altLang="en-US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156E5-B307-4A4C-AF31-BB70028EB883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yama\Downloads\zisaku\04110940_47feb36039c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928670"/>
            <a:ext cx="5429288" cy="542928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グラフィックボードってこんなやつ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286388"/>
            <a:ext cx="7772400" cy="809612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dirty="0" smtClean="0"/>
              <a:t>画面表示，</a:t>
            </a:r>
            <a:r>
              <a:rPr kumimoji="1" lang="en-US" altLang="ja-JP" dirty="0" smtClean="0"/>
              <a:t>2D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処理</a:t>
            </a:r>
            <a:endParaRPr kumimoji="1" lang="ja-JP" altLang="en-US" dirty="0"/>
          </a:p>
        </p:txBody>
      </p:sp>
      <p:pic>
        <p:nvPicPr>
          <p:cNvPr id="4099" name="Picture 3" descr="C:\Users\yuyama\Downloads\zisak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690963" cy="2214578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ハードディスクってこんなやつ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429264"/>
            <a:ext cx="7772400" cy="666736"/>
          </a:xfrm>
        </p:spPr>
        <p:txBody>
          <a:bodyPr/>
          <a:lstStyle/>
          <a:p>
            <a:pPr algn="ctr">
              <a:buNone/>
            </a:pPr>
            <a:r>
              <a:rPr lang="ja-JP" altLang="en-US" dirty="0"/>
              <a:t>補助記憶</a:t>
            </a:r>
            <a:r>
              <a:rPr lang="ja-JP" altLang="en-US" dirty="0" smtClean="0"/>
              <a:t>装置</a:t>
            </a:r>
            <a:r>
              <a:rPr lang="en-US" altLang="ja-JP" dirty="0" smtClean="0"/>
              <a:t>(</a:t>
            </a:r>
            <a:r>
              <a:rPr lang="ja-JP" altLang="en-US" dirty="0" smtClean="0"/>
              <a:t>データを保存しておく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122" name="Picture 2" descr="C:\Users\yuyama\Downloads\zisaku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82314"/>
            <a:ext cx="5357850" cy="4018388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光学ドライブってこんなやつ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429264"/>
            <a:ext cx="7772400" cy="666736"/>
          </a:xfrm>
        </p:spPr>
        <p:txBody>
          <a:bodyPr/>
          <a:lstStyle/>
          <a:p>
            <a:pPr algn="ctr">
              <a:buNone/>
            </a:pP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インストールする時に必須じゃ</a:t>
            </a:r>
            <a:r>
              <a:rPr kumimoji="1" lang="ja-JP" altLang="en-US" dirty="0" err="1" smtClean="0"/>
              <a:t>ね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6146" name="Picture 2" descr="C:\Users\yuyama\Downloads\zisaku\plext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072098" cy="3805104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電源ってこんなやつ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357826"/>
            <a:ext cx="7772400" cy="738174"/>
          </a:xfrm>
        </p:spPr>
        <p:txBody>
          <a:bodyPr/>
          <a:lstStyle/>
          <a:p>
            <a:pPr algn="ctr">
              <a:buNone/>
            </a:pPr>
            <a:r>
              <a:rPr kumimoji="1" lang="en-US" altLang="ja-JP" dirty="0" smtClean="0"/>
              <a:t>100V</a:t>
            </a:r>
            <a:r>
              <a:rPr kumimoji="1" lang="ja-JP" altLang="en-US" dirty="0" smtClean="0"/>
              <a:t>交流 </a:t>
            </a:r>
            <a:r>
              <a:rPr kumimoji="1" lang="en-US" altLang="ja-JP" dirty="0" smtClean="0"/>
              <a:t>-&gt; 12V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5V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3.3V</a:t>
            </a:r>
            <a:r>
              <a:rPr kumimoji="1" lang="ja-JP" altLang="en-US" dirty="0" smtClean="0"/>
              <a:t>等の直流</a:t>
            </a:r>
            <a:endParaRPr kumimoji="1" lang="ja-JP" altLang="en-US" dirty="0"/>
          </a:p>
        </p:txBody>
      </p:sp>
      <p:pic>
        <p:nvPicPr>
          <p:cNvPr id="7170" name="Picture 2" descr="C:\Users\yuyama\Downloads\zisaku\Ener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9" y="1500174"/>
            <a:ext cx="5176851" cy="3882639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ケースファンってこんなやつ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357826"/>
            <a:ext cx="7772400" cy="738174"/>
          </a:xfrm>
        </p:spPr>
        <p:txBody>
          <a:bodyPr/>
          <a:lstStyle/>
          <a:p>
            <a:pPr algn="ctr">
              <a:buNone/>
            </a:pPr>
            <a:r>
              <a:rPr lang="ja-JP" altLang="en-US" dirty="0"/>
              <a:t>ケース</a:t>
            </a:r>
            <a:r>
              <a:rPr lang="ja-JP" altLang="en-US" dirty="0" smtClean="0"/>
              <a:t>の</a:t>
            </a:r>
            <a:r>
              <a:rPr lang="ja-JP" altLang="en-US" dirty="0"/>
              <a:t>空気</a:t>
            </a:r>
            <a:r>
              <a:rPr lang="ja-JP" altLang="en-US" dirty="0" smtClean="0"/>
              <a:t>を入れ替える</a:t>
            </a:r>
            <a:endParaRPr kumimoji="1" lang="ja-JP" altLang="en-US" dirty="0"/>
          </a:p>
        </p:txBody>
      </p:sp>
      <p:pic>
        <p:nvPicPr>
          <p:cNvPr id="8194" name="Picture 2" descr="C:\Users\yuyama\Downloads\zisaku\muimg_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41" y="1593850"/>
            <a:ext cx="5108589" cy="3831442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カードリーダ</a:t>
            </a:r>
            <a:r>
              <a:rPr kumimoji="1" lang="en-US" altLang="ja-JP" sz="3600" dirty="0" smtClean="0"/>
              <a:t>/</a:t>
            </a:r>
            <a:r>
              <a:rPr kumimoji="1" lang="ja-JP" altLang="en-US" sz="3600" dirty="0" smtClean="0"/>
              <a:t>ライタってこんなやつ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429264"/>
            <a:ext cx="7772400" cy="666736"/>
          </a:xfrm>
        </p:spPr>
        <p:txBody>
          <a:bodyPr/>
          <a:lstStyle/>
          <a:p>
            <a:pPr algn="ctr">
              <a:buNone/>
            </a:pPr>
            <a:r>
              <a:rPr lang="ja-JP" altLang="en-US" dirty="0" smtClean="0"/>
              <a:t>各種カード</a:t>
            </a:r>
            <a:r>
              <a:rPr lang="en-US" altLang="ja-JP" dirty="0" smtClean="0"/>
              <a:t>(SD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を読みたいなら必要</a:t>
            </a:r>
            <a:endParaRPr kumimoji="1" lang="ja-JP" altLang="en-US" dirty="0"/>
          </a:p>
        </p:txBody>
      </p:sp>
      <p:pic>
        <p:nvPicPr>
          <p:cNvPr id="9218" name="Picture 2" descr="C:\Users\yuyama\Downloads\zisaku\カードリーダー内部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8762"/>
            <a:ext cx="5200669" cy="3900502"/>
          </a:xfrm>
          <a:prstGeom prst="rect">
            <a:avLst/>
          </a:prstGeom>
          <a:noFill/>
        </p:spPr>
      </p:pic>
      <p:pic>
        <p:nvPicPr>
          <p:cNvPr id="9219" name="Picture 3" descr="C:\Users\yuyama\Downloads\zisaku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3643338" cy="3643338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どこにある</a:t>
            </a:r>
            <a:r>
              <a:rPr kumimoji="1" lang="en-US" altLang="ja-JP" dirty="0" smtClean="0"/>
              <a:t>?</a:t>
            </a:r>
            <a:r>
              <a:rPr lang="ja-JP" altLang="en-US" dirty="0"/>
              <a:t> </a:t>
            </a:r>
            <a:r>
              <a:rPr lang="en-US" altLang="ja-JP" dirty="0" smtClean="0"/>
              <a:t>part2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266" name="Picture 2" descr="C:\Users\yuyama\Downloads\zisaku\imgb82e582fzik8z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35795"/>
            <a:ext cx="7500990" cy="6945917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どこで買う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886728" cy="4114800"/>
          </a:xfrm>
        </p:spPr>
        <p:txBody>
          <a:bodyPr/>
          <a:lstStyle/>
          <a:p>
            <a:r>
              <a:rPr lang="ja-JP" altLang="en-US" dirty="0"/>
              <a:t>店頭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秋葉原，</a:t>
            </a:r>
            <a:r>
              <a:rPr kumimoji="1" lang="en-US" altLang="ja-JP" dirty="0" err="1" smtClean="0"/>
              <a:t>Sofmap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ヨドバシ，</a:t>
            </a:r>
            <a:r>
              <a:rPr kumimoji="1" lang="en-US" altLang="ja-JP" dirty="0" smtClean="0"/>
              <a:t>ZOA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etc…</a:t>
            </a:r>
          </a:p>
          <a:p>
            <a:r>
              <a:rPr lang="ja-JP" altLang="en-US" dirty="0"/>
              <a:t>ケース</a:t>
            </a:r>
            <a:r>
              <a:rPr lang="ja-JP" altLang="en-US" dirty="0" smtClean="0"/>
              <a:t>とディスプレイは通販の方が無難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重い</a:t>
            </a:r>
            <a:r>
              <a:rPr kumimoji="1" lang="en-US" altLang="ja-JP" dirty="0" smtClean="0"/>
              <a:t>!</a:t>
            </a:r>
            <a:r>
              <a:rPr kumimoji="1" lang="ja-JP" altLang="en-US" dirty="0" smtClean="0"/>
              <a:t>でかい</a:t>
            </a:r>
            <a:r>
              <a:rPr kumimoji="1" lang="en-US" altLang="ja-JP" dirty="0" smtClean="0"/>
              <a:t>!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072494" cy="1143000"/>
          </a:xfrm>
        </p:spPr>
        <p:txBody>
          <a:bodyPr/>
          <a:lstStyle/>
          <a:p>
            <a:r>
              <a:rPr lang="ja-JP" altLang="en-US" dirty="0"/>
              <a:t>秋葉</a:t>
            </a:r>
            <a:r>
              <a:rPr lang="ja-JP" altLang="en-US" dirty="0" smtClean="0"/>
              <a:t>で買おう</a:t>
            </a:r>
            <a:r>
              <a:rPr lang="en-US" altLang="ja-JP" dirty="0" smtClean="0"/>
              <a:t>! </a:t>
            </a:r>
            <a:r>
              <a:rPr lang="ja-JP" altLang="en-US" dirty="0" smtClean="0"/>
              <a:t>と思った時は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事前準備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何を買うか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どこ</a:t>
            </a:r>
            <a:r>
              <a:rPr lang="ja-JP" altLang="en-US" dirty="0" smtClean="0"/>
              <a:t>が安いか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相場はいくらか</a:t>
            </a:r>
            <a:endParaRPr kumimoji="1" lang="en-US" altLang="ja-JP" dirty="0" smtClean="0"/>
          </a:p>
          <a:p>
            <a:r>
              <a:rPr lang="ja-JP" altLang="en-US" dirty="0" smtClean="0"/>
              <a:t>当日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一旦</a:t>
            </a:r>
            <a:r>
              <a:rPr kumimoji="1" lang="ja-JP" altLang="en-US" dirty="0"/>
              <a:t>全て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お店</a:t>
            </a:r>
            <a:r>
              <a:rPr kumimoji="1" lang="ja-JP" altLang="en-US" dirty="0" smtClean="0"/>
              <a:t>を回って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駅の</a:t>
            </a:r>
            <a:r>
              <a:rPr kumimoji="1" lang="ja-JP" altLang="en-US" dirty="0" smtClean="0"/>
              <a:t>遠く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店，小さいものから買っていく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秋葉原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12293" name="Picture 5" descr="C:\Users\yuyama\Downloads\zisaku\saitama_akihabara_map.gi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講習の概要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571612"/>
            <a:ext cx="7886728" cy="4524388"/>
          </a:xfrm>
        </p:spPr>
        <p:txBody>
          <a:bodyPr/>
          <a:lstStyle/>
          <a:p>
            <a:r>
              <a:rPr kumimoji="1" lang="ja-JP" altLang="en-US" dirty="0" smtClean="0"/>
              <a:t>何を買ったらいいか，分かるようになる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どのパーツを買ったらいいか</a:t>
            </a:r>
            <a:endParaRPr lang="en-US" altLang="ja-JP" dirty="0" smtClean="0"/>
          </a:p>
          <a:p>
            <a:pPr lvl="1"/>
            <a:r>
              <a:rPr lang="ja-JP" altLang="en-US" dirty="0"/>
              <a:t>どこ</a:t>
            </a:r>
            <a:r>
              <a:rPr lang="ja-JP" altLang="en-US" dirty="0" smtClean="0"/>
              <a:t>で買ったらいいか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各パーツ，どれを選ぶか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組む時の注意点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手順どおり</a:t>
            </a:r>
            <a:r>
              <a:rPr lang="ja-JP" altLang="en-US" dirty="0" smtClean="0"/>
              <a:t>に解説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各パーツを選ぶ</a:t>
            </a:r>
            <a:r>
              <a:rPr lang="ja-JP" altLang="en-US" dirty="0"/>
              <a:t>基準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114800"/>
          </a:xfrm>
        </p:spPr>
        <p:txBody>
          <a:bodyPr/>
          <a:lstStyle/>
          <a:p>
            <a:r>
              <a:rPr kumimoji="1" lang="ja-JP" altLang="en-US" sz="2800" dirty="0" smtClean="0"/>
              <a:t>コストパフォーマンス</a:t>
            </a:r>
            <a:endParaRPr lang="en-US" altLang="ja-JP" sz="2800" dirty="0"/>
          </a:p>
          <a:p>
            <a:pPr lvl="1"/>
            <a:r>
              <a:rPr kumimoji="1" lang="ja-JP" altLang="en-US" sz="2400" dirty="0" smtClean="0"/>
              <a:t>値段の割にどれだけ性能がいいか</a:t>
            </a:r>
            <a:endParaRPr kumimoji="1" lang="en-US" altLang="ja-JP" sz="2400" dirty="0" smtClean="0"/>
          </a:p>
          <a:p>
            <a:r>
              <a:rPr lang="ja-JP" altLang="en-US" sz="2800" dirty="0" smtClean="0"/>
              <a:t>質</a:t>
            </a:r>
            <a:endParaRPr lang="en-US" altLang="ja-JP" sz="2800" dirty="0" smtClean="0"/>
          </a:p>
          <a:p>
            <a:pPr lvl="1"/>
            <a:r>
              <a:rPr kumimoji="1" lang="ja-JP" altLang="en-US" sz="2400" dirty="0" smtClean="0"/>
              <a:t>元々壊れている，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カ月で壊れる</a:t>
            </a:r>
            <a:endParaRPr kumimoji="1" lang="en-US" altLang="ja-JP" sz="2400" dirty="0" smtClean="0"/>
          </a:p>
          <a:p>
            <a:pPr lvl="1"/>
            <a:r>
              <a:rPr lang="ja-JP" altLang="en-US" sz="2400" dirty="0"/>
              <a:t>他のパーツ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巻き添えに</a:t>
            </a:r>
            <a:r>
              <a:rPr lang="ja-JP" altLang="en-US" sz="2400" dirty="0" smtClean="0"/>
              <a:t>する</a:t>
            </a:r>
            <a:endParaRPr lang="en-US" altLang="ja-JP" sz="2400" dirty="0" smtClean="0"/>
          </a:p>
          <a:p>
            <a:r>
              <a:rPr lang="ja-JP" altLang="en-US" sz="2800" dirty="0" smtClean="0"/>
              <a:t>機能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将来使うかも</a:t>
            </a:r>
            <a:r>
              <a:rPr lang="en-US" altLang="ja-JP" sz="2400" dirty="0" smtClean="0"/>
              <a:t>!</a:t>
            </a:r>
          </a:p>
          <a:p>
            <a:r>
              <a:rPr kumimoji="1" lang="ja-JP" altLang="en-US" sz="2800" dirty="0" smtClean="0"/>
              <a:t>インタフェース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省電力</a:t>
            </a:r>
            <a:endParaRPr lang="en-US" altLang="ja-JP" sz="2800" dirty="0" smtClean="0"/>
          </a:p>
          <a:p>
            <a:r>
              <a:rPr kumimoji="1" lang="ja-JP" altLang="en-US" sz="2800" dirty="0"/>
              <a:t>見た目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役立つサイト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値段，新製品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AKIBA PC Hotline!</a:t>
            </a:r>
          </a:p>
          <a:p>
            <a:pPr lvl="1"/>
            <a:r>
              <a:rPr lang="ja-JP" altLang="en-US" dirty="0" smtClean="0"/>
              <a:t>エルミタージュ秋葉原</a:t>
            </a:r>
            <a:endParaRPr lang="en-US" altLang="ja-JP" dirty="0" smtClean="0"/>
          </a:p>
          <a:p>
            <a:pPr lvl="1"/>
            <a:r>
              <a:rPr lang="ja-JP" altLang="en-US" dirty="0"/>
              <a:t>サハロフの秋葉</a:t>
            </a:r>
            <a:r>
              <a:rPr lang="ja-JP" altLang="en-US" dirty="0" smtClean="0"/>
              <a:t>原レポート</a:t>
            </a:r>
            <a:endParaRPr lang="en-US" altLang="ja-JP" dirty="0" smtClean="0"/>
          </a:p>
          <a:p>
            <a:r>
              <a:rPr kumimoji="1" lang="ja-JP" altLang="en-US" dirty="0" smtClean="0"/>
              <a:t>どの製品がいいか，地雷，相性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2ch </a:t>
            </a:r>
            <a:r>
              <a:rPr kumimoji="1" lang="ja-JP" altLang="en-US" dirty="0" smtClean="0"/>
              <a:t>自作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ベンチマーク比較を行っている各サイト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/>
              <a:t>どのパーツを基準に構成を決めるか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地雷</a:t>
            </a:r>
            <a:r>
              <a:rPr lang="ja-JP" altLang="en-US" dirty="0" smtClean="0"/>
              <a:t>は除く</a:t>
            </a:r>
            <a:endParaRPr lang="en-US" altLang="ja-JP" dirty="0" smtClean="0"/>
          </a:p>
          <a:p>
            <a:r>
              <a:rPr kumimoji="1" lang="ja-JP" altLang="en-US" dirty="0" smtClean="0"/>
              <a:t>高い新製品も除く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欲しい</a:t>
            </a:r>
            <a:r>
              <a:rPr lang="ja-JP" altLang="en-US" dirty="0" smtClean="0"/>
              <a:t>機能が付いているもの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コストパフォーマンスが高いもの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特に何もなければ，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を基準に決める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の選び方 </a:t>
            </a:r>
            <a:r>
              <a:rPr lang="en-US" altLang="ja-JP" dirty="0"/>
              <a:t>Intel </a:t>
            </a:r>
            <a:r>
              <a:rPr lang="en-US" altLang="ja-JP" dirty="0" err="1"/>
              <a:t>vs</a:t>
            </a:r>
            <a:r>
              <a:rPr lang="en-US" altLang="ja-JP" dirty="0"/>
              <a:t> </a:t>
            </a:r>
            <a:r>
              <a:rPr lang="en-US" altLang="ja-JP" dirty="0" smtClean="0"/>
              <a:t>AMD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コストパフォーマンスのよい方を選ぶ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の世代による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ちょっと前までは</a:t>
            </a:r>
            <a:r>
              <a:rPr kumimoji="1" lang="en-US" altLang="ja-JP" dirty="0" smtClean="0"/>
              <a:t>Intel</a:t>
            </a:r>
            <a:r>
              <a:rPr kumimoji="1" lang="ja-JP" altLang="en-US" dirty="0" err="1" smtClean="0"/>
              <a:t>だった</a:t>
            </a:r>
            <a:r>
              <a:rPr kumimoji="1" lang="ja-JP" altLang="en-US" dirty="0" smtClean="0"/>
              <a:t>けど，</a:t>
            </a:r>
            <a:r>
              <a:rPr kumimoji="1" lang="en-US" altLang="ja-JP" dirty="0" smtClean="0"/>
              <a:t>AMD</a:t>
            </a:r>
            <a:r>
              <a:rPr kumimoji="1" lang="ja-JP" altLang="en-US" dirty="0" smtClean="0"/>
              <a:t>が巻き返してきた</a:t>
            </a:r>
            <a:r>
              <a:rPr kumimoji="1" lang="en-US" altLang="ja-JP" dirty="0" smtClean="0"/>
              <a:t>?</a:t>
            </a:r>
          </a:p>
          <a:p>
            <a:pPr lvl="1"/>
            <a:r>
              <a:rPr kumimoji="1" lang="ja-JP" altLang="en-US" dirty="0" smtClean="0"/>
              <a:t>ベンチマーク結果と値段</a:t>
            </a:r>
            <a:endParaRPr kumimoji="1" lang="en-US" altLang="ja-JP" dirty="0" smtClean="0"/>
          </a:p>
          <a:p>
            <a:r>
              <a:rPr lang="ja-JP" altLang="en-US" dirty="0"/>
              <a:t>たまに</a:t>
            </a:r>
            <a:r>
              <a:rPr lang="ja-JP" altLang="en-US" dirty="0" smtClean="0"/>
              <a:t>，機能勝負なことも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CPU</a:t>
            </a:r>
            <a:r>
              <a:rPr lang="ja-JP" altLang="en-US" dirty="0"/>
              <a:t>の</a:t>
            </a:r>
            <a:r>
              <a:rPr lang="ja-JP" altLang="en-US" dirty="0" smtClean="0"/>
              <a:t>選び方 ブランド名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r>
              <a:rPr kumimoji="1" lang="ja-JP" altLang="en-US" sz="2800" dirty="0" smtClean="0"/>
              <a:t>ハイエンド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Core ix Extreme Edition</a:t>
            </a:r>
          </a:p>
          <a:p>
            <a:pPr lvl="1"/>
            <a:r>
              <a:rPr lang="en-US" altLang="ja-JP" sz="2400" dirty="0" err="1" smtClean="0">
                <a:solidFill>
                  <a:schemeClr val="accent6"/>
                </a:solidFill>
              </a:rPr>
              <a:t>Phenom</a:t>
            </a:r>
            <a:r>
              <a:rPr lang="en-US" altLang="ja-JP" sz="2400" dirty="0" smtClean="0">
                <a:solidFill>
                  <a:schemeClr val="accent6"/>
                </a:solidFill>
              </a:rPr>
              <a:t> Ⅱ</a:t>
            </a:r>
            <a:r>
              <a:rPr lang="ja-JP" altLang="en-US" sz="2400" dirty="0">
                <a:solidFill>
                  <a:schemeClr val="accent6"/>
                </a:solidFill>
              </a:rPr>
              <a:t> </a:t>
            </a:r>
            <a:r>
              <a:rPr lang="en-US" altLang="ja-JP" sz="2400" dirty="0" smtClean="0">
                <a:solidFill>
                  <a:schemeClr val="accent6"/>
                </a:solidFill>
              </a:rPr>
              <a:t>Black Edition</a:t>
            </a:r>
            <a:endParaRPr lang="en-US" altLang="ja-JP" sz="2400" dirty="0">
              <a:solidFill>
                <a:schemeClr val="accent6"/>
              </a:solidFill>
            </a:endParaRPr>
          </a:p>
          <a:p>
            <a:r>
              <a:rPr kumimoji="1" lang="ja-JP" altLang="en-US" sz="2800" dirty="0" smtClean="0"/>
              <a:t>ミドルレンジ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Core ix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Core 2</a:t>
            </a:r>
          </a:p>
          <a:p>
            <a:pPr lvl="1"/>
            <a:r>
              <a:rPr lang="en-US" altLang="ja-JP" sz="2400" dirty="0" err="1" smtClean="0">
                <a:solidFill>
                  <a:schemeClr val="accent6"/>
                </a:solidFill>
              </a:rPr>
              <a:t>Phenom</a:t>
            </a:r>
            <a:r>
              <a:rPr lang="en-US" altLang="ja-JP" sz="2400" dirty="0" smtClean="0">
                <a:solidFill>
                  <a:schemeClr val="accent6"/>
                </a:solidFill>
              </a:rPr>
              <a:t> Ⅱ</a:t>
            </a:r>
            <a:endParaRPr lang="en-US" altLang="ja-JP" sz="2400" dirty="0">
              <a:solidFill>
                <a:schemeClr val="accent6"/>
              </a:solidFill>
            </a:endParaRPr>
          </a:p>
          <a:p>
            <a:r>
              <a:rPr kumimoji="1" lang="ja-JP" altLang="en-US" sz="2800" dirty="0" smtClean="0"/>
              <a:t>ローエンド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>
                <a:solidFill>
                  <a:srgbClr val="FF0000"/>
                </a:solidFill>
              </a:rPr>
              <a:t>Celeron</a:t>
            </a:r>
          </a:p>
          <a:p>
            <a:pPr lvl="1"/>
            <a:r>
              <a:rPr kumimoji="1" lang="en-US" altLang="ja-JP" sz="2400" dirty="0" err="1" smtClean="0">
                <a:solidFill>
                  <a:schemeClr val="accent6"/>
                </a:solidFill>
              </a:rPr>
              <a:t>Athlon</a:t>
            </a:r>
            <a:r>
              <a:rPr kumimoji="1" lang="en-US" altLang="ja-JP" sz="2400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dirty="0" smtClean="0">
                <a:solidFill>
                  <a:schemeClr val="accent6"/>
                </a:solidFill>
              </a:rPr>
              <a:t>Ⅱ</a:t>
            </a:r>
            <a:endParaRPr kumimoji="1" lang="ja-JP" altLang="en-US" sz="2400" dirty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の選び方 </a:t>
            </a:r>
            <a:r>
              <a:rPr lang="ja-JP" altLang="en-US" dirty="0"/>
              <a:t>ソケット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958166" cy="4114800"/>
          </a:xfrm>
        </p:spPr>
        <p:txBody>
          <a:bodyPr/>
          <a:lstStyle/>
          <a:p>
            <a:r>
              <a:rPr lang="en-US" altLang="ja-JP" dirty="0" smtClean="0"/>
              <a:t>CPU</a:t>
            </a:r>
            <a:r>
              <a:rPr lang="ja-JP" altLang="en-US" dirty="0" smtClean="0"/>
              <a:t>の接続口のこと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マザーボード</a:t>
            </a:r>
            <a:r>
              <a:rPr lang="ja-JP" altLang="en-US" dirty="0">
                <a:solidFill>
                  <a:srgbClr val="FF0000"/>
                </a:solidFill>
              </a:rPr>
              <a:t>と合わせる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仕切りがある場合，ブランド基準であることが多い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たまに</a:t>
            </a:r>
            <a:r>
              <a:rPr lang="ja-JP" altLang="en-US" dirty="0" smtClean="0"/>
              <a:t>，複数の選択肢があるので注意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今</a:t>
            </a:r>
            <a:r>
              <a:rPr lang="en-US" altLang="ja-JP" dirty="0" smtClean="0"/>
              <a:t>) </a:t>
            </a:r>
            <a:r>
              <a:rPr lang="en-US" altLang="ja-JP" smtClean="0"/>
              <a:t>Core </a:t>
            </a:r>
            <a:r>
              <a:rPr lang="en-US" altLang="ja-JP" smtClean="0"/>
              <a:t>i7</a:t>
            </a:r>
            <a:r>
              <a:rPr lang="ja-JP" altLang="en-US" smtClean="0"/>
              <a:t>世代</a:t>
            </a:r>
            <a:endParaRPr lang="en-US" altLang="ja-JP" dirty="0" smtClean="0"/>
          </a:p>
          <a:p>
            <a:r>
              <a:rPr kumimoji="1" lang="ja-JP" altLang="en-US" dirty="0" smtClean="0"/>
              <a:t>ソケットにより，メモリが決まることも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143932" cy="1143000"/>
          </a:xfrm>
        </p:spPr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の選び方 クロック，コア数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クロック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高い</a:t>
            </a:r>
            <a:r>
              <a:rPr lang="ja-JP" altLang="en-US" dirty="0" smtClean="0"/>
              <a:t>方が，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 smtClean="0">
                <a:solidFill>
                  <a:srgbClr val="FF0000"/>
                </a:solidFill>
              </a:rPr>
              <a:t>人の処理速度が</a:t>
            </a:r>
            <a:r>
              <a:rPr lang="ja-JP" altLang="en-US" dirty="0" smtClean="0"/>
              <a:t>速い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異なるアーキテクチャ間では比較できない</a:t>
            </a:r>
            <a:endParaRPr kumimoji="1" lang="en-US" altLang="ja-JP" dirty="0" smtClean="0"/>
          </a:p>
          <a:p>
            <a:r>
              <a:rPr lang="ja-JP" altLang="en-US" dirty="0" smtClean="0"/>
              <a:t>コア数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何人</a:t>
            </a:r>
            <a:r>
              <a:rPr kumimoji="1" lang="ja-JP" altLang="en-US" dirty="0" smtClean="0"/>
              <a:t>で処理するか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smtClean="0"/>
              <a:t>人でしかできない</a:t>
            </a:r>
            <a:r>
              <a:rPr lang="ja-JP" altLang="en-US" dirty="0"/>
              <a:t>処理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何人いて</a:t>
            </a:r>
            <a:r>
              <a:rPr kumimoji="1" lang="ja-JP" altLang="en-US" dirty="0" smtClean="0"/>
              <a:t>も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人分の時間がかかる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の選び方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643050"/>
            <a:ext cx="7958166" cy="4114800"/>
          </a:xfrm>
        </p:spPr>
        <p:txBody>
          <a:bodyPr/>
          <a:lstStyle/>
          <a:p>
            <a:r>
              <a:rPr kumimoji="1" lang="ja-JP" altLang="en-US" dirty="0" smtClean="0"/>
              <a:t>無難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万前後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メインストリーム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最近は複雑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安い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は，わざと機能を無効にしたりする</a:t>
            </a:r>
            <a:endParaRPr lang="en-US" altLang="ja-JP" dirty="0" smtClean="0"/>
          </a:p>
          <a:p>
            <a:r>
              <a:rPr kumimoji="1" lang="ja-JP" altLang="en-US" dirty="0" smtClean="0"/>
              <a:t>機能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物理</a:t>
            </a:r>
            <a:r>
              <a:rPr lang="ja-JP" altLang="en-US" dirty="0" smtClean="0"/>
              <a:t>コア数 </a:t>
            </a:r>
            <a:r>
              <a:rPr lang="en-US" altLang="ja-JP" dirty="0" smtClean="0"/>
              <a:t>/ </a:t>
            </a:r>
            <a:r>
              <a:rPr lang="ja-JP" altLang="en-US" dirty="0" smtClean="0"/>
              <a:t>論理コア数</a:t>
            </a:r>
            <a:r>
              <a:rPr lang="en-US" altLang="ja-JP" dirty="0" smtClean="0"/>
              <a:t>(HT)</a:t>
            </a:r>
          </a:p>
          <a:p>
            <a:pPr lvl="1"/>
            <a:r>
              <a:rPr kumimoji="1" lang="ja-JP" altLang="en-US" dirty="0" smtClean="0"/>
              <a:t>仮想化支援</a:t>
            </a:r>
            <a:r>
              <a:rPr kumimoji="1" lang="en-US" altLang="ja-JP" dirty="0" smtClean="0"/>
              <a:t>(VT-x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VT-d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AMD-V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ターボ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注意書き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981200"/>
            <a:ext cx="8429684" cy="4114800"/>
          </a:xfrm>
        </p:spPr>
        <p:txBody>
          <a:bodyPr/>
          <a:lstStyle/>
          <a:p>
            <a:r>
              <a:rPr lang="ja-JP" altLang="en-US" dirty="0" smtClean="0"/>
              <a:t>使用画像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検索して最初に出てきた，説明に</a:t>
            </a:r>
            <a:r>
              <a:rPr lang="ja-JP" altLang="en-US" dirty="0" err="1" smtClean="0"/>
              <a:t>よさげな</a:t>
            </a:r>
            <a:r>
              <a:rPr lang="ja-JP" altLang="en-US" dirty="0" smtClean="0"/>
              <a:t>もの</a:t>
            </a:r>
            <a:endParaRPr lang="en-US" altLang="ja-JP" dirty="0" smtClean="0"/>
          </a:p>
          <a:p>
            <a:pPr lvl="2">
              <a:buNone/>
            </a:pPr>
            <a:r>
              <a:rPr lang="en-US" altLang="ja-JP" dirty="0"/>
              <a:t>× </a:t>
            </a:r>
            <a:r>
              <a:rPr lang="ja-JP" altLang="en-US" dirty="0"/>
              <a:t>必ずこれを買えばいい</a:t>
            </a:r>
            <a:endParaRPr lang="en-US" altLang="ja-JP" dirty="0"/>
          </a:p>
          <a:p>
            <a:pPr lvl="2">
              <a:buNone/>
            </a:pPr>
            <a:r>
              <a:rPr lang="en-US" altLang="ja-JP" dirty="0"/>
              <a:t>× </a:t>
            </a:r>
            <a:r>
              <a:rPr lang="ja-JP" altLang="en-US" dirty="0"/>
              <a:t>著作権</a:t>
            </a:r>
          </a:p>
          <a:p>
            <a:r>
              <a:rPr lang="ja-JP" altLang="en-US" dirty="0"/>
              <a:t>重箱</a:t>
            </a:r>
            <a:r>
              <a:rPr lang="ja-JP" altLang="en-US" dirty="0" smtClean="0"/>
              <a:t>の</a:t>
            </a:r>
            <a:r>
              <a:rPr lang="ja-JP" altLang="en-US" dirty="0"/>
              <a:t>隅</a:t>
            </a:r>
            <a:r>
              <a:rPr lang="ja-JP" altLang="en-US" dirty="0" smtClean="0"/>
              <a:t>をつつく</a:t>
            </a:r>
            <a:r>
              <a:rPr lang="ja-JP" altLang="en-US" dirty="0"/>
              <a:t>ネタ</a:t>
            </a:r>
            <a:r>
              <a:rPr lang="ja-JP" altLang="en-US" dirty="0" smtClean="0"/>
              <a:t>はなし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そこ</a:t>
            </a:r>
            <a:r>
              <a:rPr kumimoji="1" lang="ja-JP" altLang="en-US" dirty="0" smtClean="0"/>
              <a:t>が自作の醍醐味ですが</a:t>
            </a:r>
            <a:r>
              <a:rPr kumimoji="1" lang="en-US" altLang="ja-JP" dirty="0" smtClean="0"/>
              <a:t>…</a:t>
            </a:r>
          </a:p>
          <a:p>
            <a:pPr lvl="1"/>
            <a:r>
              <a:rPr kumimoji="1" lang="ja-JP" altLang="en-US" dirty="0" smtClean="0"/>
              <a:t>初心者が理解できることを重視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買うもの一覧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CPU</a:t>
            </a:r>
          </a:p>
          <a:p>
            <a:r>
              <a:rPr lang="ja-JP" altLang="en-US" sz="2400" dirty="0" smtClean="0"/>
              <a:t>メモリ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マザーボード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グラフィックボード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ハードディスク</a:t>
            </a:r>
            <a:endParaRPr kumimoji="1" lang="en-US" altLang="ja-JP" sz="2400" dirty="0" smtClean="0"/>
          </a:p>
          <a:p>
            <a:r>
              <a:rPr lang="ja-JP" altLang="en-US" sz="2400" dirty="0"/>
              <a:t>光学</a:t>
            </a:r>
            <a:r>
              <a:rPr lang="ja-JP" altLang="en-US" sz="2400" dirty="0" smtClean="0"/>
              <a:t>ドライブ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ケース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電源</a:t>
            </a:r>
            <a:endParaRPr lang="en-US" altLang="ja-JP" sz="2400" dirty="0" smtClean="0"/>
          </a:p>
          <a:p>
            <a:r>
              <a:rPr lang="ja-JP" altLang="en-US" sz="2400" dirty="0" smtClean="0"/>
              <a:t>ケースファン</a:t>
            </a:r>
            <a:endParaRPr lang="en-US" altLang="ja-JP" sz="2400" dirty="0"/>
          </a:p>
          <a:p>
            <a:r>
              <a:rPr kumimoji="1" lang="ja-JP" altLang="en-US" sz="2400" dirty="0" smtClean="0"/>
              <a:t>その他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買うもの</a:t>
            </a:r>
            <a:r>
              <a:rPr lang="ja-JP" altLang="en-US" dirty="0" smtClean="0"/>
              <a:t>一覧 その他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/>
              <a:t>キーボード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マウス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ディスプレイ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OS</a:t>
            </a:r>
          </a:p>
          <a:p>
            <a:r>
              <a:rPr kumimoji="1" lang="ja-JP" altLang="en-US" sz="2800" dirty="0" smtClean="0"/>
              <a:t>カードリーダ</a:t>
            </a:r>
            <a:r>
              <a:rPr kumimoji="1" lang="en-US" altLang="ja-JP" sz="2800" dirty="0" smtClean="0"/>
              <a:t>/</a:t>
            </a:r>
            <a:r>
              <a:rPr kumimoji="1" lang="ja-JP" altLang="en-US" sz="2800" dirty="0" smtClean="0"/>
              <a:t>ライタ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スピーカー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LAN</a:t>
            </a:r>
            <a:r>
              <a:rPr kumimoji="1" lang="ja-JP" altLang="en-US" sz="2800" dirty="0" smtClean="0"/>
              <a:t>ケーブル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ネットワーク</a:t>
            </a:r>
            <a:r>
              <a:rPr lang="en-US" altLang="ja-JP" sz="2800" dirty="0" smtClean="0"/>
              <a:t>HUB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どこにある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 descr="C:\Users\yuyama\Downloads\f0152308_22433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01" cy="6858000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こんなやつ</a:t>
            </a:r>
            <a:endParaRPr kumimoji="1" lang="ja-JP" altLang="en-US" dirty="0"/>
          </a:p>
        </p:txBody>
      </p:sp>
      <p:pic>
        <p:nvPicPr>
          <p:cNvPr id="1026" name="Picture 2" descr="C:\Users\yuyama\Downloads\zisaku\athlon64_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857500" cy="2590800"/>
          </a:xfrm>
          <a:prstGeom prst="rect">
            <a:avLst/>
          </a:prstGeom>
          <a:noFill/>
        </p:spPr>
      </p:pic>
      <p:pic>
        <p:nvPicPr>
          <p:cNvPr id="1028" name="Picture 4" descr="C:\Users\yuyama\Downloads\zisaku\Intel-Quad-core-cpu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50" y="3048024"/>
            <a:ext cx="3452810" cy="345281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429264"/>
            <a:ext cx="7772400" cy="666736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dirty="0" smtClean="0"/>
              <a:t>計算をするパーツ</a:t>
            </a:r>
            <a:endParaRPr kumimoji="1" lang="ja-JP" altLang="en-US" dirty="0"/>
          </a:p>
        </p:txBody>
      </p:sp>
      <p:pic>
        <p:nvPicPr>
          <p:cNvPr id="1027" name="Picture 3" descr="C:\Users\yuyama\Downloads\zisaku\cpu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14620"/>
            <a:ext cx="3054591" cy="2286016"/>
          </a:xfrm>
          <a:prstGeom prst="rect">
            <a:avLst/>
          </a:prstGeom>
          <a:noFill/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yama\Downloads\zisaku\img1009476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76" y="714356"/>
            <a:ext cx="7620000" cy="5715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メモリ</a:t>
            </a:r>
            <a:r>
              <a:rPr kumimoji="1" lang="ja-JP" altLang="en-US" dirty="0" smtClean="0"/>
              <a:t>ってこんなやつ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5357826"/>
            <a:ext cx="8786842" cy="738174"/>
          </a:xfrm>
        </p:spPr>
        <p:txBody>
          <a:bodyPr/>
          <a:lstStyle/>
          <a:p>
            <a:pPr algn="ctr">
              <a:buNone/>
            </a:pPr>
            <a:r>
              <a:rPr lang="ja-JP" altLang="en-US" dirty="0"/>
              <a:t>主記憶</a:t>
            </a:r>
            <a:r>
              <a:rPr lang="ja-JP" altLang="en-US" dirty="0" smtClean="0"/>
              <a:t>装置</a:t>
            </a: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/>
              <a:t>(</a:t>
            </a:r>
            <a:r>
              <a:rPr lang="ja-JP" altLang="en-US" dirty="0" smtClean="0"/>
              <a:t>実行時にプログラムのデータとかを保持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マザーボードってこんなやつ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5905536"/>
            <a:ext cx="7772400" cy="595298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dirty="0" smtClean="0"/>
              <a:t>大抵のパーツは</a:t>
            </a:r>
            <a:r>
              <a:rPr lang="ja-JP" altLang="en-US" dirty="0"/>
              <a:t>これ</a:t>
            </a:r>
            <a:r>
              <a:rPr lang="ja-JP" altLang="en-US" dirty="0" smtClean="0"/>
              <a:t>につなげる</a:t>
            </a:r>
            <a:endParaRPr kumimoji="1" lang="ja-JP" altLang="en-US" dirty="0"/>
          </a:p>
        </p:txBody>
      </p:sp>
      <p:pic>
        <p:nvPicPr>
          <p:cNvPr id="3074" name="Picture 2" descr="C:\Users\yuyama\Downloads\zisaku\p5k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82314"/>
            <a:ext cx="5929354" cy="4447016"/>
          </a:xfrm>
          <a:prstGeom prst="rect">
            <a:avLst/>
          </a:prstGeom>
          <a:noFill/>
        </p:spPr>
      </p:pic>
      <p:pic>
        <p:nvPicPr>
          <p:cNvPr id="3075" name="Picture 3" descr="C:\Users\yuyama\Downloads\zisaku\mbha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3" y="2285992"/>
            <a:ext cx="3214677" cy="2415999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1D32-23BC-492C-A9F2-FDA476509B8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ip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梅ゴシックC4">
      <a:majorFont>
        <a:latin typeface="梅ゴシックC4"/>
        <a:ea typeface="梅ゴシックC4"/>
        <a:cs typeface=""/>
      </a:majorFont>
      <a:minorFont>
        <a:latin typeface="梅ゴシックC4"/>
        <a:ea typeface="梅ゴシックC4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383</TotalTime>
  <Words>661</Words>
  <Application>Microsoft Office PowerPoint</Application>
  <PresentationFormat>画面に合わせる (4:3)</PresentationFormat>
  <Paragraphs>170</Paragraphs>
  <Slides>27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デザインの設定</vt:lpstr>
      <vt:lpstr>1_デザインの設定</vt:lpstr>
      <vt:lpstr>stripe</vt:lpstr>
      <vt:lpstr>自作PC講習　第1回 ～概要，CPU～</vt:lpstr>
      <vt:lpstr>講習の概要</vt:lpstr>
      <vt:lpstr>注意書き</vt:lpstr>
      <vt:lpstr>買うもの一覧</vt:lpstr>
      <vt:lpstr>買うもの一覧 その他</vt:lpstr>
      <vt:lpstr>どこにある?</vt:lpstr>
      <vt:lpstr>CPUってこんなやつ</vt:lpstr>
      <vt:lpstr>メモリってこんなやつ</vt:lpstr>
      <vt:lpstr>マザーボードってこんなやつ</vt:lpstr>
      <vt:lpstr>グラフィックボードってこんなやつ</vt:lpstr>
      <vt:lpstr>ハードディスクってこんなやつ</vt:lpstr>
      <vt:lpstr>光学ドライブってこんなやつ</vt:lpstr>
      <vt:lpstr>電源ってこんなやつ</vt:lpstr>
      <vt:lpstr>ケースファンってこんなやつ</vt:lpstr>
      <vt:lpstr>カードリーダ/ライタってこんなやつ</vt:lpstr>
      <vt:lpstr>どこにある? part2</vt:lpstr>
      <vt:lpstr>どこで買う</vt:lpstr>
      <vt:lpstr>秋葉で買おう! と思った時は…</vt:lpstr>
      <vt:lpstr>秋葉原</vt:lpstr>
      <vt:lpstr>各パーツを選ぶ基準</vt:lpstr>
      <vt:lpstr>役立つサイト</vt:lpstr>
      <vt:lpstr>どのパーツを基準に構成を決めるか</vt:lpstr>
      <vt:lpstr>CPUの選び方 Intel vs AMD</vt:lpstr>
      <vt:lpstr>CPUの選び方 ブランド名</vt:lpstr>
      <vt:lpstr>CPUの選び方 ソケット</vt:lpstr>
      <vt:lpstr>CPUの選び方 クロック，コア数</vt:lpstr>
      <vt:lpstr>CPUの選び方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自作PC講習　第1回</dc:title>
  <dc:creator>yuyama</dc:creator>
  <cp:lastModifiedBy>yuyama</cp:lastModifiedBy>
  <cp:revision>129</cp:revision>
  <dcterms:created xsi:type="dcterms:W3CDTF">2010-05-26T06:05:56Z</dcterms:created>
  <dcterms:modified xsi:type="dcterms:W3CDTF">2010-05-27T09:10:35Z</dcterms:modified>
</cp:coreProperties>
</file>